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mo Bold" charset="0"/>
      <p:regular r:id="rId9"/>
    </p:embeddedFont>
    <p:embeddedFont>
      <p:font typeface="Calibri" pitchFamily="34" charset="0"/>
      <p:regular r:id="rId10"/>
      <p:bold r:id="rId11"/>
      <p:italic r:id="rId12"/>
      <p:boldItalic r:id="rId13"/>
    </p:embeddedFont>
    <p:embeddedFont>
      <p:font typeface="Arimo" charset="0"/>
      <p:regular r:id="rId14"/>
    </p:embeddedFont>
    <p:embeddedFont>
      <p:font typeface="TT Rounds Condensed" charset="0"/>
      <p:regular r:id="rId15"/>
    </p:embeddedFont>
    <p:embeddedFont>
      <p:font typeface="Arial Bold" pitchFamily="34" charset="0"/>
      <p:bold r:id="rId16"/>
    </p:embeddedFont>
    <p:embeddedFont>
      <p:font typeface="Public Sans Bold Italics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9" d="100"/>
          <a:sy n="59" d="100"/>
        </p:scale>
        <p:origin x="-41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8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8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5.svg"/><Relationship Id="rId4" Type="http://schemas.openxmlformats.org/officeDocument/2006/relationships/image" Target="../media/image10.png"/><Relationship Id="rId9" Type="http://schemas.openxmlformats.org/officeDocument/2006/relationships/hyperlink" Target="https://github.com/13-akshaya/Online_Food_Delivery.gi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282"/>
            <a:ext cx="18288000" cy="10270434"/>
            <a:chOff x="0" y="0"/>
            <a:chExt cx="24384000" cy="136939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693902"/>
            </a:xfrm>
            <a:custGeom>
              <a:avLst/>
              <a:gdLst/>
              <a:ahLst/>
              <a:cxnLst/>
              <a:rect l="l" t="t" r="r" b="b"/>
              <a:pathLst>
                <a:path w="24384000" h="13693902">
                  <a:moveTo>
                    <a:pt x="0" y="0"/>
                  </a:moveTo>
                  <a:lnTo>
                    <a:pt x="24384000" y="0"/>
                  </a:lnTo>
                  <a:lnTo>
                    <a:pt x="24384000" y="13693902"/>
                  </a:lnTo>
                  <a:lnTo>
                    <a:pt x="0" y="13693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" b="-16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13188" y="4795726"/>
            <a:ext cx="7195994" cy="1466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223669"/>
                </a:solidFill>
                <a:latin typeface="Arimo Bold"/>
              </a:rPr>
              <a:t>Online Food Delivery Website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3232" y="6651781"/>
            <a:ext cx="7195950" cy="74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223669"/>
                </a:solidFill>
                <a:latin typeface="Arimo Bold"/>
              </a:rPr>
              <a:t>Task - 2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6988"/>
            <a:chOff x="0" y="0"/>
            <a:chExt cx="24384000" cy="13715984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 l="-6249" r="-624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12"/>
            <a:ext cx="18287980" cy="10296000"/>
            <a:chOff x="0" y="0"/>
            <a:chExt cx="24383973" cy="13728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27937"/>
            </a:xfrm>
            <a:custGeom>
              <a:avLst/>
              <a:gdLst/>
              <a:ahLst/>
              <a:cxnLst/>
              <a:rect l="l" t="t" r="r" b="b"/>
              <a:pathLst>
                <a:path w="24384000" h="13727937">
                  <a:moveTo>
                    <a:pt x="0" y="0"/>
                  </a:moveTo>
                  <a:lnTo>
                    <a:pt x="24384000" y="0"/>
                  </a:lnTo>
                  <a:lnTo>
                    <a:pt x="24384000" y="13727937"/>
                  </a:lnTo>
                  <a:lnTo>
                    <a:pt x="0" y="13727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8" r="-28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0" y="1276342"/>
            <a:ext cx="9468135" cy="8061675"/>
          </a:xfrm>
          <a:custGeom>
            <a:avLst/>
            <a:gdLst/>
            <a:ahLst/>
            <a:cxnLst/>
            <a:rect l="l" t="t" r="r" b="b"/>
            <a:pathLst>
              <a:path w="9468135" h="8061675">
                <a:moveTo>
                  <a:pt x="0" y="0"/>
                </a:moveTo>
                <a:lnTo>
                  <a:pt x="9468135" y="0"/>
                </a:lnTo>
                <a:lnTo>
                  <a:pt x="9468135" y="8061675"/>
                </a:lnTo>
                <a:lnTo>
                  <a:pt x="0" y="8061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1639884"/>
            <a:ext cx="289465" cy="647033"/>
          </a:xfrm>
          <a:custGeom>
            <a:avLst/>
            <a:gdLst/>
            <a:ahLst/>
            <a:cxnLst/>
            <a:rect l="l" t="t" r="r" b="b"/>
            <a:pathLst>
              <a:path w="289465" h="647033">
                <a:moveTo>
                  <a:pt x="0" y="0"/>
                </a:moveTo>
                <a:lnTo>
                  <a:pt x="289465" y="0"/>
                </a:lnTo>
                <a:lnTo>
                  <a:pt x="289465" y="647033"/>
                </a:lnTo>
                <a:lnTo>
                  <a:pt x="0" y="6470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79422" y="1670436"/>
            <a:ext cx="6661475" cy="571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9"/>
              </a:lnSpc>
            </a:pPr>
            <a:r>
              <a:rPr lang="en-US" sz="3658">
                <a:solidFill>
                  <a:srgbClr val="C88C32"/>
                </a:solidFill>
                <a:latin typeface="Arimo Bold"/>
              </a:rPr>
              <a:t>Online Food Delivery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0845" y="2482391"/>
            <a:ext cx="8914350" cy="25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518" lvl="2" indent="-225173" algn="l">
              <a:lnSpc>
                <a:spcPts val="3358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Arimo"/>
              </a:rPr>
              <a:t>It is a online food delivery platform that connects hungry customers with a wide variety of restaurants and cuisines .</a:t>
            </a:r>
          </a:p>
          <a:p>
            <a:pPr marL="675519" lvl="2" indent="-225173" algn="l">
              <a:lnSpc>
                <a:spcPts val="3358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Arimo"/>
              </a:rPr>
              <a:t>It is a user-friendly website ensuring seamless and satisfying experience for both users and restaurant partners.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534550" y="484226"/>
            <a:ext cx="18288000" cy="102870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4" b="-14"/>
              </a:stretch>
            </a:blipFill>
          </p:spPr>
        </p:sp>
      </p:grp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647690" y="5307179"/>
          <a:ext cx="8496300" cy="3357563"/>
        </p:xfrm>
        <a:graphic>
          <a:graphicData uri="http://schemas.openxmlformats.org/drawingml/2006/table">
            <a:tbl>
              <a:tblPr/>
              <a:tblGrid>
                <a:gridCol w="33797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957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207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05851">
                <a:tc>
                  <a:txBody>
                    <a:bodyPr/>
                    <a:lstStyle/>
                    <a:p>
                      <a:pPr algn="ctr">
                        <a:lnSpc>
                          <a:spcPts val="3358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LMS Username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8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Name 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8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Batch 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3235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au910020104002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ABINAYA  P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CC2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3235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2F3F5"/>
                          </a:solidFill>
                          <a:latin typeface="Arimo"/>
                        </a:rPr>
                        <a:t>au910020104004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AKSHAYA  S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CC2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3235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au910020104015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JAYAPRIYA  S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CC2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3235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au910020104038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SANJAY  N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CC2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8772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" y="0"/>
            <a:ext cx="18287980" cy="10296000"/>
            <a:chOff x="0" y="0"/>
            <a:chExt cx="24383973" cy="13728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27937"/>
            </a:xfrm>
            <a:custGeom>
              <a:avLst/>
              <a:gdLst/>
              <a:ahLst/>
              <a:cxnLst/>
              <a:rect l="l" t="t" r="r" b="b"/>
              <a:pathLst>
                <a:path w="24384000" h="13727937">
                  <a:moveTo>
                    <a:pt x="0" y="0"/>
                  </a:moveTo>
                  <a:lnTo>
                    <a:pt x="24384000" y="0"/>
                  </a:lnTo>
                  <a:lnTo>
                    <a:pt x="24384000" y="13727937"/>
                  </a:lnTo>
                  <a:lnTo>
                    <a:pt x="0" y="13727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8" r="-2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541040" y="5954136"/>
            <a:ext cx="350520" cy="747808"/>
          </a:xfrm>
          <a:custGeom>
            <a:avLst/>
            <a:gdLst/>
            <a:ahLst/>
            <a:cxnLst/>
            <a:rect l="l" t="t" r="r" b="b"/>
            <a:pathLst>
              <a:path w="350520" h="747808">
                <a:moveTo>
                  <a:pt x="0" y="0"/>
                </a:moveTo>
                <a:lnTo>
                  <a:pt x="350520" y="0"/>
                </a:lnTo>
                <a:lnTo>
                  <a:pt x="350520" y="747808"/>
                </a:lnTo>
                <a:lnTo>
                  <a:pt x="0" y="747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5361212">
            <a:off x="-414078" y="7485214"/>
            <a:ext cx="2260754" cy="9525"/>
            <a:chOff x="0" y="0"/>
            <a:chExt cx="3014339" cy="127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14345" cy="12700"/>
            </a:xfrm>
            <a:custGeom>
              <a:avLst/>
              <a:gdLst/>
              <a:ahLst/>
              <a:cxnLst/>
              <a:rect l="l" t="t" r="r" b="b"/>
              <a:pathLst>
                <a:path w="3014345" h="12700">
                  <a:moveTo>
                    <a:pt x="6350" y="0"/>
                  </a:moveTo>
                  <a:lnTo>
                    <a:pt x="3007995" y="0"/>
                  </a:lnTo>
                  <a:cubicBezTo>
                    <a:pt x="3011551" y="0"/>
                    <a:pt x="3014345" y="2794"/>
                    <a:pt x="3014345" y="6350"/>
                  </a:cubicBezTo>
                  <a:cubicBezTo>
                    <a:pt x="3014345" y="9906"/>
                    <a:pt x="3011551" y="12700"/>
                    <a:pt x="3007995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C88C32"/>
            </a:solidFill>
          </p:spPr>
        </p:sp>
      </p:grpSp>
      <p:grpSp>
        <p:nvGrpSpPr>
          <p:cNvPr id="7" name="Group 7"/>
          <p:cNvGrpSpPr/>
          <p:nvPr/>
        </p:nvGrpSpPr>
        <p:grpSpPr>
          <a:xfrm rot="5378808">
            <a:off x="-1348742" y="2906558"/>
            <a:ext cx="4130085" cy="9525"/>
            <a:chOff x="0" y="0"/>
            <a:chExt cx="5506780" cy="127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06720" cy="12700"/>
            </a:xfrm>
            <a:custGeom>
              <a:avLst/>
              <a:gdLst/>
              <a:ahLst/>
              <a:cxnLst/>
              <a:rect l="l" t="t" r="r" b="b"/>
              <a:pathLst>
                <a:path w="5506720" h="12700">
                  <a:moveTo>
                    <a:pt x="6350" y="0"/>
                  </a:moveTo>
                  <a:lnTo>
                    <a:pt x="5500370" y="0"/>
                  </a:lnTo>
                  <a:cubicBezTo>
                    <a:pt x="5503926" y="0"/>
                    <a:pt x="5506720" y="2794"/>
                    <a:pt x="5506720" y="6350"/>
                  </a:cubicBezTo>
                  <a:cubicBezTo>
                    <a:pt x="5506720" y="9906"/>
                    <a:pt x="5503926" y="12700"/>
                    <a:pt x="550037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223669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541040" y="451934"/>
            <a:ext cx="350520" cy="747808"/>
          </a:xfrm>
          <a:custGeom>
            <a:avLst/>
            <a:gdLst/>
            <a:ahLst/>
            <a:cxnLst/>
            <a:rect l="l" t="t" r="r" b="b"/>
            <a:pathLst>
              <a:path w="350520" h="747808">
                <a:moveTo>
                  <a:pt x="0" y="0"/>
                </a:moveTo>
                <a:lnTo>
                  <a:pt x="350520" y="0"/>
                </a:lnTo>
                <a:lnTo>
                  <a:pt x="350520" y="747808"/>
                </a:lnTo>
                <a:lnTo>
                  <a:pt x="0" y="747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21108" y="2171716"/>
            <a:ext cx="14528850" cy="7086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48063" lvl="2" indent="-349354">
              <a:lnSpc>
                <a:spcPts val="4318"/>
              </a:lnSpc>
              <a:buFont typeface="Arial"/>
              <a:buChar char="⚬"/>
            </a:pPr>
            <a:r>
              <a:rPr lang="en-US" sz="3598">
                <a:solidFill>
                  <a:srgbClr val="000000"/>
                </a:solidFill>
                <a:latin typeface="Arimo Bold"/>
              </a:rPr>
              <a:t>Performance</a:t>
            </a:r>
            <a:r>
              <a:rPr lang="en-US" sz="3598">
                <a:solidFill>
                  <a:srgbClr val="000000"/>
                </a:solidFill>
                <a:latin typeface="Arimo"/>
              </a:rPr>
              <a:t>: Measure the app's loading time, especially when fetching data from APIs.</a:t>
            </a:r>
          </a:p>
          <a:p>
            <a:pPr marL="1048063" lvl="2" indent="-349354">
              <a:lnSpc>
                <a:spcPts val="4318"/>
              </a:lnSpc>
              <a:buFont typeface="Arial"/>
              <a:buChar char="⚬"/>
            </a:pPr>
            <a:r>
              <a:rPr lang="en-US" sz="3598">
                <a:solidFill>
                  <a:srgbClr val="000000"/>
                </a:solidFill>
                <a:latin typeface="Arimo Bold"/>
              </a:rPr>
              <a:t>User Experience</a:t>
            </a:r>
            <a:r>
              <a:rPr lang="en-US" sz="3598">
                <a:solidFill>
                  <a:srgbClr val="000000"/>
                </a:solidFill>
                <a:latin typeface="Arimo"/>
              </a:rPr>
              <a:t>: Gather feedback on the user interface and overall experience.</a:t>
            </a:r>
          </a:p>
          <a:p>
            <a:pPr marL="1048063" lvl="2" indent="-349354">
              <a:lnSpc>
                <a:spcPts val="4318"/>
              </a:lnSpc>
              <a:buFont typeface="Arial"/>
              <a:buChar char="⚬"/>
            </a:pPr>
            <a:r>
              <a:rPr lang="en-US" sz="3598">
                <a:solidFill>
                  <a:srgbClr val="000000"/>
                </a:solidFill>
                <a:latin typeface="Arimo Bold"/>
              </a:rPr>
              <a:t>Error Handling</a:t>
            </a:r>
            <a:r>
              <a:rPr lang="en-US" sz="3598">
                <a:solidFill>
                  <a:srgbClr val="000000"/>
                </a:solidFill>
                <a:latin typeface="Arimo"/>
              </a:rPr>
              <a:t>: Evaluate how well errors are handled and if users receive meaningful error messages.</a:t>
            </a:r>
          </a:p>
          <a:p>
            <a:pPr marL="1048063" lvl="2" indent="-349354">
              <a:lnSpc>
                <a:spcPts val="4318"/>
              </a:lnSpc>
              <a:buFont typeface="Arial"/>
              <a:buChar char="⚬"/>
            </a:pPr>
            <a:r>
              <a:rPr lang="en-US" sz="3598">
                <a:solidFill>
                  <a:srgbClr val="000000"/>
                </a:solidFill>
                <a:latin typeface="Arimo Bold"/>
              </a:rPr>
              <a:t>Security</a:t>
            </a:r>
            <a:r>
              <a:rPr lang="en-US" sz="3598">
                <a:solidFill>
                  <a:srgbClr val="000000"/>
                </a:solidFill>
                <a:latin typeface="Arimo"/>
              </a:rPr>
              <a:t>: Ensure that sensitive information is handled securely, especially when dealing with user data or authentication.</a:t>
            </a:r>
          </a:p>
          <a:p>
            <a:pPr marL="1048063" lvl="2" indent="-349354">
              <a:lnSpc>
                <a:spcPts val="4318"/>
              </a:lnSpc>
              <a:buFont typeface="Arial"/>
              <a:buChar char="⚬"/>
            </a:pPr>
            <a:r>
              <a:rPr lang="en-US" sz="3598">
                <a:solidFill>
                  <a:srgbClr val="000000"/>
                </a:solidFill>
                <a:latin typeface="Arimo Bold"/>
              </a:rPr>
              <a:t>Scalability</a:t>
            </a:r>
            <a:r>
              <a:rPr lang="en-US" sz="3598">
                <a:solidFill>
                  <a:srgbClr val="000000"/>
                </a:solidFill>
                <a:latin typeface="Arimo"/>
              </a:rPr>
              <a:t>: Test the application's performance with a large number of users or data.</a:t>
            </a:r>
          </a:p>
          <a:p>
            <a:pPr marL="1048063" lvl="2" indent="-349354">
              <a:lnSpc>
                <a:spcPts val="4318"/>
              </a:lnSpc>
              <a:buFont typeface="Arial"/>
              <a:buChar char="⚬"/>
            </a:pPr>
            <a:r>
              <a:rPr lang="en-US" sz="3598">
                <a:solidFill>
                  <a:srgbClr val="000000"/>
                </a:solidFill>
                <a:latin typeface="Arimo Bold"/>
              </a:rPr>
              <a:t>Accessibility</a:t>
            </a:r>
            <a:r>
              <a:rPr lang="en-US" sz="3598">
                <a:solidFill>
                  <a:srgbClr val="000000"/>
                </a:solidFill>
                <a:latin typeface="Arimo"/>
              </a:rPr>
              <a:t>: Check if the app is accessible to users with disabilities.</a:t>
            </a:r>
          </a:p>
          <a:p>
            <a:pPr algn="l">
              <a:lnSpc>
                <a:spcPts val="4319"/>
              </a:lnSpc>
            </a:pPr>
            <a:endParaRPr lang="en-US" sz="3598">
              <a:solidFill>
                <a:srgbClr val="000000"/>
              </a:solidFill>
              <a:latin typeface="Arim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82983" y="491367"/>
            <a:ext cx="507664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Arimo Bold"/>
              </a:rPr>
              <a:t>Task - 2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983" y="1190217"/>
            <a:ext cx="900435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B5394"/>
                </a:solidFill>
                <a:latin typeface="Arimo Bold"/>
              </a:rPr>
              <a:t>Evaluation Metric: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1040" y="5954136"/>
            <a:ext cx="350520" cy="747808"/>
          </a:xfrm>
          <a:custGeom>
            <a:avLst/>
            <a:gdLst/>
            <a:ahLst/>
            <a:cxnLst/>
            <a:rect l="l" t="t" r="r" b="b"/>
            <a:pathLst>
              <a:path w="350520" h="747808">
                <a:moveTo>
                  <a:pt x="0" y="0"/>
                </a:moveTo>
                <a:lnTo>
                  <a:pt x="350520" y="0"/>
                </a:lnTo>
                <a:lnTo>
                  <a:pt x="350520" y="747808"/>
                </a:lnTo>
                <a:lnTo>
                  <a:pt x="0" y="747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361212">
            <a:off x="-414078" y="7485214"/>
            <a:ext cx="2260754" cy="9525"/>
            <a:chOff x="0" y="0"/>
            <a:chExt cx="3014339" cy="127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14345" cy="12700"/>
            </a:xfrm>
            <a:custGeom>
              <a:avLst/>
              <a:gdLst/>
              <a:ahLst/>
              <a:cxnLst/>
              <a:rect l="l" t="t" r="r" b="b"/>
              <a:pathLst>
                <a:path w="3014345" h="12700">
                  <a:moveTo>
                    <a:pt x="6350" y="0"/>
                  </a:moveTo>
                  <a:lnTo>
                    <a:pt x="3007995" y="0"/>
                  </a:lnTo>
                  <a:cubicBezTo>
                    <a:pt x="3011551" y="0"/>
                    <a:pt x="3014345" y="2794"/>
                    <a:pt x="3014345" y="6350"/>
                  </a:cubicBezTo>
                  <a:cubicBezTo>
                    <a:pt x="3014345" y="9906"/>
                    <a:pt x="3011551" y="12700"/>
                    <a:pt x="3007995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C88C32"/>
            </a:solidFill>
          </p:spPr>
        </p:sp>
      </p:grpSp>
      <p:grpSp>
        <p:nvGrpSpPr>
          <p:cNvPr id="5" name="Group 5"/>
          <p:cNvGrpSpPr/>
          <p:nvPr/>
        </p:nvGrpSpPr>
        <p:grpSpPr>
          <a:xfrm rot="5378808">
            <a:off x="-1348742" y="2906558"/>
            <a:ext cx="4130085" cy="9525"/>
            <a:chOff x="0" y="0"/>
            <a:chExt cx="5506780" cy="127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06720" cy="12700"/>
            </a:xfrm>
            <a:custGeom>
              <a:avLst/>
              <a:gdLst/>
              <a:ahLst/>
              <a:cxnLst/>
              <a:rect l="l" t="t" r="r" b="b"/>
              <a:pathLst>
                <a:path w="5506720" h="12700">
                  <a:moveTo>
                    <a:pt x="6350" y="0"/>
                  </a:moveTo>
                  <a:lnTo>
                    <a:pt x="5500370" y="0"/>
                  </a:lnTo>
                  <a:cubicBezTo>
                    <a:pt x="5503926" y="0"/>
                    <a:pt x="5506720" y="2794"/>
                    <a:pt x="5506720" y="6350"/>
                  </a:cubicBezTo>
                  <a:cubicBezTo>
                    <a:pt x="5506720" y="9906"/>
                    <a:pt x="5503926" y="12700"/>
                    <a:pt x="550037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223669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541040" y="451934"/>
            <a:ext cx="350520" cy="747808"/>
          </a:xfrm>
          <a:custGeom>
            <a:avLst/>
            <a:gdLst/>
            <a:ahLst/>
            <a:cxnLst/>
            <a:rect l="l" t="t" r="r" b="b"/>
            <a:pathLst>
              <a:path w="350520" h="747808">
                <a:moveTo>
                  <a:pt x="0" y="0"/>
                </a:moveTo>
                <a:lnTo>
                  <a:pt x="350520" y="0"/>
                </a:lnTo>
                <a:lnTo>
                  <a:pt x="350520" y="747808"/>
                </a:lnTo>
                <a:lnTo>
                  <a:pt x="0" y="7478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423359"/>
            <a:ext cx="507675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Arimo Bold"/>
              </a:rPr>
              <a:t>Step-Wise Description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2075" y="971550"/>
            <a:ext cx="16635412" cy="9091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08"/>
              </a:lnSpc>
            </a:pPr>
            <a:r>
              <a:rPr lang="en-US" sz="3600" dirty="0">
                <a:solidFill>
                  <a:srgbClr val="000000"/>
                </a:solidFill>
                <a:latin typeface="Arimo Bold"/>
              </a:rPr>
              <a:t>Project Setup:</a:t>
            </a:r>
          </a:p>
          <a:p>
            <a:pPr>
              <a:lnSpc>
                <a:spcPts val="3060"/>
              </a:lnSpc>
            </a:pPr>
            <a:r>
              <a:rPr lang="en-US" sz="3600" dirty="0">
                <a:solidFill>
                  <a:srgbClr val="000000"/>
                </a:solidFill>
                <a:latin typeface="Arimo"/>
              </a:rPr>
              <a:t>Use create-react-app to initialize the project.</a:t>
            </a:r>
          </a:p>
          <a:p>
            <a:pPr>
              <a:lnSpc>
                <a:spcPts val="3060"/>
              </a:lnSpc>
            </a:pPr>
            <a:endParaRPr lang="en-US" sz="3600" dirty="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4608"/>
              </a:lnSpc>
            </a:pPr>
            <a:r>
              <a:rPr lang="en-US" sz="3600" dirty="0">
                <a:solidFill>
                  <a:srgbClr val="000000"/>
                </a:solidFill>
                <a:latin typeface="Arimo Bold"/>
              </a:rPr>
              <a:t>Define Components:</a:t>
            </a:r>
          </a:p>
          <a:p>
            <a:pPr>
              <a:lnSpc>
                <a:spcPts val="4104"/>
              </a:lnSpc>
            </a:pPr>
            <a:r>
              <a:rPr lang="en-US" sz="3600" dirty="0">
                <a:solidFill>
                  <a:srgbClr val="000000"/>
                </a:solidFill>
                <a:latin typeface="Arimo"/>
              </a:rPr>
              <a:t>Create components for the header, menu list, order summary, and a higher-order component for error handling.</a:t>
            </a:r>
          </a:p>
          <a:p>
            <a:pPr>
              <a:lnSpc>
                <a:spcPts val="3060"/>
              </a:lnSpc>
            </a:pPr>
            <a:endParaRPr lang="en-US" sz="3600" dirty="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4608"/>
              </a:lnSpc>
            </a:pPr>
            <a:r>
              <a:rPr lang="en-US" sz="3600" dirty="0">
                <a:solidFill>
                  <a:srgbClr val="000000"/>
                </a:solidFill>
                <a:latin typeface="Arimo Bold"/>
              </a:rPr>
              <a:t>Integrate API Functions:</a:t>
            </a:r>
          </a:p>
          <a:p>
            <a:pPr>
              <a:lnSpc>
                <a:spcPts val="3060"/>
              </a:lnSpc>
            </a:pPr>
            <a:r>
              <a:rPr lang="en-US" sz="3600" dirty="0">
                <a:solidFill>
                  <a:srgbClr val="000000"/>
                </a:solidFill>
                <a:latin typeface="Arimo"/>
              </a:rPr>
              <a:t>Implement functions in api.js for fetching menu items and placing orders.</a:t>
            </a:r>
          </a:p>
          <a:p>
            <a:pPr>
              <a:lnSpc>
                <a:spcPts val="3060"/>
              </a:lnSpc>
            </a:pPr>
            <a:endParaRPr lang="en-US" sz="3600" dirty="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4608"/>
              </a:lnSpc>
            </a:pPr>
            <a:r>
              <a:rPr lang="en-US" sz="3600" dirty="0">
                <a:solidFill>
                  <a:srgbClr val="000000"/>
                </a:solidFill>
                <a:latin typeface="Arimo Bold"/>
              </a:rPr>
              <a:t>Implement App.js:</a:t>
            </a:r>
          </a:p>
          <a:p>
            <a:pPr>
              <a:lnSpc>
                <a:spcPts val="3060"/>
              </a:lnSpc>
            </a:pPr>
            <a:r>
              <a:rPr lang="en-US" sz="3600" dirty="0">
                <a:solidFill>
                  <a:srgbClr val="000000"/>
                </a:solidFill>
                <a:latin typeface="Arimo"/>
              </a:rPr>
              <a:t>Import and use components in App.js as the main container.</a:t>
            </a:r>
          </a:p>
          <a:p>
            <a:pPr>
              <a:lnSpc>
                <a:spcPts val="3060"/>
              </a:lnSpc>
            </a:pPr>
            <a:endParaRPr lang="en-US" sz="3600" dirty="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4608"/>
              </a:lnSpc>
            </a:pPr>
            <a:r>
              <a:rPr lang="en-US" sz="3600" dirty="0">
                <a:solidFill>
                  <a:srgbClr val="000000"/>
                </a:solidFill>
                <a:latin typeface="Arimo Bold"/>
              </a:rPr>
              <a:t>Evaluate Metrics:</a:t>
            </a:r>
          </a:p>
          <a:p>
            <a:pPr>
              <a:lnSpc>
                <a:spcPts val="4104"/>
              </a:lnSpc>
            </a:pPr>
            <a:r>
              <a:rPr lang="en-US" sz="3600" dirty="0">
                <a:solidFill>
                  <a:srgbClr val="000000"/>
                </a:solidFill>
                <a:latin typeface="Arimo"/>
              </a:rPr>
              <a:t>Assess performance, user experience, error handling, security, scalability, and accessibility.</a:t>
            </a:r>
          </a:p>
          <a:p>
            <a:pPr>
              <a:lnSpc>
                <a:spcPts val="3060"/>
              </a:lnSpc>
            </a:pPr>
            <a:endParaRPr lang="en-US" sz="3600" dirty="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4608"/>
              </a:lnSpc>
            </a:pPr>
            <a:r>
              <a:rPr lang="en-US" sz="3600" dirty="0">
                <a:solidFill>
                  <a:srgbClr val="000000"/>
                </a:solidFill>
                <a:latin typeface="Arimo Bold"/>
              </a:rPr>
              <a:t>Run the Application:</a:t>
            </a:r>
          </a:p>
          <a:p>
            <a:pPr>
              <a:lnSpc>
                <a:spcPts val="3060"/>
              </a:lnSpc>
            </a:pPr>
            <a:r>
              <a:rPr lang="en-US" sz="3600" dirty="0">
                <a:solidFill>
                  <a:srgbClr val="000000"/>
                </a:solidFill>
                <a:latin typeface="Arimo"/>
              </a:rPr>
              <a:t>Launch the app with </a:t>
            </a:r>
            <a:r>
              <a:rPr lang="en-US" sz="3600" dirty="0" err="1">
                <a:solidFill>
                  <a:srgbClr val="000000"/>
                </a:solidFill>
                <a:latin typeface="Arimo"/>
              </a:rPr>
              <a:t>npm</a:t>
            </a:r>
            <a:r>
              <a:rPr lang="en-US" sz="3600" dirty="0">
                <a:solidFill>
                  <a:srgbClr val="000000"/>
                </a:solidFill>
                <a:latin typeface="Arimo"/>
              </a:rPr>
              <a:t> start.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" y="0"/>
            <a:ext cx="18287980" cy="10296000"/>
            <a:chOff x="0" y="0"/>
            <a:chExt cx="24383973" cy="13728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27937"/>
            </a:xfrm>
            <a:custGeom>
              <a:avLst/>
              <a:gdLst/>
              <a:ahLst/>
              <a:cxnLst/>
              <a:rect l="l" t="t" r="r" b="b"/>
              <a:pathLst>
                <a:path w="24384000" h="13727937">
                  <a:moveTo>
                    <a:pt x="0" y="0"/>
                  </a:moveTo>
                  <a:lnTo>
                    <a:pt x="24384000" y="0"/>
                  </a:lnTo>
                  <a:lnTo>
                    <a:pt x="24384000" y="13727937"/>
                  </a:lnTo>
                  <a:lnTo>
                    <a:pt x="0" y="13727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8" r="-2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541040" y="5954136"/>
            <a:ext cx="350520" cy="747808"/>
          </a:xfrm>
          <a:custGeom>
            <a:avLst/>
            <a:gdLst/>
            <a:ahLst/>
            <a:cxnLst/>
            <a:rect l="l" t="t" r="r" b="b"/>
            <a:pathLst>
              <a:path w="350520" h="747808">
                <a:moveTo>
                  <a:pt x="0" y="0"/>
                </a:moveTo>
                <a:lnTo>
                  <a:pt x="350520" y="0"/>
                </a:lnTo>
                <a:lnTo>
                  <a:pt x="350520" y="747808"/>
                </a:lnTo>
                <a:lnTo>
                  <a:pt x="0" y="747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5361212">
            <a:off x="-414078" y="7485214"/>
            <a:ext cx="2260754" cy="9525"/>
            <a:chOff x="0" y="0"/>
            <a:chExt cx="3014339" cy="127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14345" cy="12700"/>
            </a:xfrm>
            <a:custGeom>
              <a:avLst/>
              <a:gdLst/>
              <a:ahLst/>
              <a:cxnLst/>
              <a:rect l="l" t="t" r="r" b="b"/>
              <a:pathLst>
                <a:path w="3014345" h="12700">
                  <a:moveTo>
                    <a:pt x="6350" y="0"/>
                  </a:moveTo>
                  <a:lnTo>
                    <a:pt x="3007995" y="0"/>
                  </a:lnTo>
                  <a:cubicBezTo>
                    <a:pt x="3011551" y="0"/>
                    <a:pt x="3014345" y="2794"/>
                    <a:pt x="3014345" y="6350"/>
                  </a:cubicBezTo>
                  <a:cubicBezTo>
                    <a:pt x="3014345" y="9906"/>
                    <a:pt x="3011551" y="12700"/>
                    <a:pt x="3007995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C88C32"/>
            </a:solidFill>
          </p:spPr>
        </p:sp>
      </p:grpSp>
      <p:grpSp>
        <p:nvGrpSpPr>
          <p:cNvPr id="7" name="Group 7"/>
          <p:cNvGrpSpPr/>
          <p:nvPr/>
        </p:nvGrpSpPr>
        <p:grpSpPr>
          <a:xfrm rot="5378808">
            <a:off x="-1348742" y="2906558"/>
            <a:ext cx="4130085" cy="9525"/>
            <a:chOff x="0" y="0"/>
            <a:chExt cx="5506780" cy="127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06720" cy="12700"/>
            </a:xfrm>
            <a:custGeom>
              <a:avLst/>
              <a:gdLst/>
              <a:ahLst/>
              <a:cxnLst/>
              <a:rect l="l" t="t" r="r" b="b"/>
              <a:pathLst>
                <a:path w="5506720" h="12700">
                  <a:moveTo>
                    <a:pt x="6350" y="0"/>
                  </a:moveTo>
                  <a:lnTo>
                    <a:pt x="5500370" y="0"/>
                  </a:lnTo>
                  <a:cubicBezTo>
                    <a:pt x="5503926" y="0"/>
                    <a:pt x="5506720" y="2794"/>
                    <a:pt x="5506720" y="6350"/>
                  </a:cubicBezTo>
                  <a:cubicBezTo>
                    <a:pt x="5506720" y="9906"/>
                    <a:pt x="5503926" y="12700"/>
                    <a:pt x="550037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223669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541040" y="451934"/>
            <a:ext cx="350520" cy="747808"/>
          </a:xfrm>
          <a:custGeom>
            <a:avLst/>
            <a:gdLst/>
            <a:ahLst/>
            <a:cxnLst/>
            <a:rect l="l" t="t" r="r" b="b"/>
            <a:pathLst>
              <a:path w="350520" h="747808">
                <a:moveTo>
                  <a:pt x="0" y="0"/>
                </a:moveTo>
                <a:lnTo>
                  <a:pt x="350520" y="0"/>
                </a:lnTo>
                <a:lnTo>
                  <a:pt x="350520" y="747808"/>
                </a:lnTo>
                <a:lnTo>
                  <a:pt x="0" y="747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00200" y="2400316"/>
            <a:ext cx="14528850" cy="5457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98">
                <a:solidFill>
                  <a:srgbClr val="000000"/>
                </a:solidFill>
                <a:latin typeface="Arimo"/>
              </a:rPr>
              <a:t>Create an online food delivery app in React using `create-react-app`. Develop components for the header, menu list, order summary, and error handling, integrating APIs in `api.js` for menu items and order placement. The main container, `App.js`, combines these components for a seamless user interface. Evaluate key metrics including performance, user experience, error handling, security, scalability, and accessibility. Launch the application with `npm start` and customize components to meet specific project requirements. This succinct approach outlines the core steps for establishing a functional and customizable online food delivery application in React.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983" y="1190217"/>
            <a:ext cx="900435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C88C32"/>
                </a:solidFill>
                <a:latin typeface="Arimo Bold"/>
              </a:rPr>
              <a:t>Task 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400" y="-25400"/>
            <a:ext cx="18288002" cy="10287002"/>
            <a:chOff x="0" y="0"/>
            <a:chExt cx="24384003" cy="137160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98" b="-929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5380" y="-25388"/>
            <a:ext cx="18287980" cy="10286988"/>
            <a:chOff x="0" y="0"/>
            <a:chExt cx="24383973" cy="137159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4" b="-14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4296978" y="2811111"/>
            <a:ext cx="9623107" cy="153353"/>
          </a:xfrm>
          <a:custGeom>
            <a:avLst/>
            <a:gdLst/>
            <a:ahLst/>
            <a:cxnLst/>
            <a:rect l="l" t="t" r="r" b="b"/>
            <a:pathLst>
              <a:path w="9623107" h="153353">
                <a:moveTo>
                  <a:pt x="0" y="0"/>
                </a:moveTo>
                <a:lnTo>
                  <a:pt x="9623107" y="0"/>
                </a:lnTo>
                <a:lnTo>
                  <a:pt x="9623107" y="153353"/>
                </a:lnTo>
                <a:lnTo>
                  <a:pt x="0" y="1533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385670" y="3570514"/>
            <a:ext cx="2362200" cy="2362200"/>
            <a:chOff x="0" y="0"/>
            <a:chExt cx="3149600" cy="314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49600" cy="3149600"/>
            </a:xfrm>
            <a:custGeom>
              <a:avLst/>
              <a:gdLst/>
              <a:ahLst/>
              <a:cxnLst/>
              <a:rect l="l" t="t" r="r" b="b"/>
              <a:pathLst>
                <a:path w="3149600" h="3149600">
                  <a:moveTo>
                    <a:pt x="0" y="0"/>
                  </a:moveTo>
                  <a:lnTo>
                    <a:pt x="3149600" y="0"/>
                  </a:lnTo>
                  <a:lnTo>
                    <a:pt x="3149600" y="3149600"/>
                  </a:lnTo>
                  <a:lnTo>
                    <a:pt x="0" y="314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4298416" y="1286222"/>
            <a:ext cx="9637491" cy="1588865"/>
          </a:xfrm>
          <a:custGeom>
            <a:avLst/>
            <a:gdLst/>
            <a:ahLst/>
            <a:cxnLst/>
            <a:rect l="l" t="t" r="r" b="b"/>
            <a:pathLst>
              <a:path w="9637491" h="1588865">
                <a:moveTo>
                  <a:pt x="0" y="0"/>
                </a:moveTo>
                <a:lnTo>
                  <a:pt x="9637491" y="0"/>
                </a:lnTo>
                <a:lnTo>
                  <a:pt x="9637491" y="1588865"/>
                </a:lnTo>
                <a:lnTo>
                  <a:pt x="0" y="1588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359857" y="1631278"/>
            <a:ext cx="7851062" cy="826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Public Sans Bold Italics"/>
              </a:rPr>
              <a:t>Submission Github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01000" y="4557977"/>
            <a:ext cx="5379720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endParaRPr lang="en-US" u="sng" spc="16" dirty="0">
              <a:solidFill>
                <a:srgbClr val="223669"/>
              </a:solidFill>
              <a:latin typeface="TT Rounds Condensed"/>
            </a:endParaRPr>
          </a:p>
        </p:txBody>
      </p:sp>
      <p:sp>
        <p:nvSpPr>
          <p:cNvPr id="12" name="Rectangle 11">
            <a:hlinkClick r:id="rId9"/>
          </p:cNvPr>
          <p:cNvSpPr/>
          <p:nvPr/>
        </p:nvSpPr>
        <p:spPr>
          <a:xfrm>
            <a:off x="8001000" y="4534189"/>
            <a:ext cx="5276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9"/>
              </a:rPr>
              <a:t>https://github.com/13-akshaya/Online_Food_Delivery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4" b="-14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4" b="-14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381</Words>
  <Application>Microsoft Office PowerPoint</Application>
  <PresentationFormat>Custom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Arimo Bold</vt:lpstr>
      <vt:lpstr>Calibri</vt:lpstr>
      <vt:lpstr>Arimo</vt:lpstr>
      <vt:lpstr>TT Rounds Condensed</vt:lpstr>
      <vt:lpstr>Arial Bold</vt:lpstr>
      <vt:lpstr>Public Sans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Nm 2.0_Task 2</dc:title>
  <cp:lastModifiedBy>hp</cp:lastModifiedBy>
  <cp:revision>6</cp:revision>
  <dcterms:created xsi:type="dcterms:W3CDTF">2006-08-16T00:00:00Z</dcterms:created>
  <dcterms:modified xsi:type="dcterms:W3CDTF">2023-11-16T06:47:36Z</dcterms:modified>
  <dc:identifier>DAF0NN2EapM</dc:identifier>
</cp:coreProperties>
</file>